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ebas Neue Bold" charset="1" panose="020B0606020202050201"/>
      <p:regular r:id="rId20"/>
    </p:embeddedFont>
    <p:embeddedFont>
      <p:font typeface="Raleway Bold" charset="1" panose="00000000000000000000"/>
      <p:regular r:id="rId21"/>
    </p:embeddedFont>
    <p:embeddedFont>
      <p:font typeface="Roca One Italics" charset="1" panose="00000500000000000000"/>
      <p:regular r:id="rId22"/>
    </p:embeddedFont>
    <p:embeddedFont>
      <p:font typeface="Playfair Display" charset="1" panose="00000000000000000000"/>
      <p:regular r:id="rId23"/>
    </p:embeddedFont>
    <p:embeddedFont>
      <p:font typeface="Playfair Display Bold" charset="1" panose="00000000000000000000"/>
      <p:regular r:id="rId24"/>
    </p:embeddedFont>
    <p:embeddedFont>
      <p:font typeface="Raleway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33163" y="1500333"/>
            <a:ext cx="7387257" cy="738725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32374" y="1028700"/>
            <a:ext cx="3413934" cy="34139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63737" y="2440148"/>
            <a:ext cx="5916396" cy="5507627"/>
          </a:xfrm>
          <a:custGeom>
            <a:avLst/>
            <a:gdLst/>
            <a:ahLst/>
            <a:cxnLst/>
            <a:rect r="r" b="b" t="t" l="l"/>
            <a:pathLst>
              <a:path h="5507627" w="5916396">
                <a:moveTo>
                  <a:pt x="0" y="0"/>
                </a:moveTo>
                <a:lnTo>
                  <a:pt x="5916396" y="0"/>
                </a:lnTo>
                <a:lnTo>
                  <a:pt x="5916396" y="5507627"/>
                </a:lnTo>
                <a:lnTo>
                  <a:pt x="0" y="550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975440"/>
            <a:ext cx="6602343" cy="336119"/>
          </a:xfrm>
          <a:custGeom>
            <a:avLst/>
            <a:gdLst/>
            <a:ahLst/>
            <a:cxnLst/>
            <a:rect r="r" b="b" t="t" l="l"/>
            <a:pathLst>
              <a:path h="336119" w="6602343">
                <a:moveTo>
                  <a:pt x="0" y="0"/>
                </a:moveTo>
                <a:lnTo>
                  <a:pt x="6602343" y="0"/>
                </a:lnTo>
                <a:lnTo>
                  <a:pt x="6602343" y="336120"/>
                </a:lnTo>
                <a:lnTo>
                  <a:pt x="0" y="33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45465" y="6448040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8" y="0"/>
                </a:lnTo>
                <a:lnTo>
                  <a:pt x="5034668" y="2810260"/>
                </a:lnTo>
                <a:lnTo>
                  <a:pt x="0" y="281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91936" y="552280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03471" y="552280"/>
            <a:ext cx="8634368" cy="2442389"/>
          </a:xfrm>
          <a:custGeom>
            <a:avLst/>
            <a:gdLst/>
            <a:ahLst/>
            <a:cxnLst/>
            <a:rect r="r" b="b" t="t" l="l"/>
            <a:pathLst>
              <a:path h="2442389" w="8634368">
                <a:moveTo>
                  <a:pt x="0" y="0"/>
                </a:moveTo>
                <a:lnTo>
                  <a:pt x="8634367" y="0"/>
                </a:lnTo>
                <a:lnTo>
                  <a:pt x="8634367" y="2442389"/>
                </a:lnTo>
                <a:lnTo>
                  <a:pt x="0" y="24423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999" t="-68087" r="0" b="-4572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3004" y="3728380"/>
            <a:ext cx="10063236" cy="219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83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Healthcare Data Analysis </a:t>
            </a:r>
          </a:p>
          <a:p>
            <a:pPr algn="l">
              <a:lnSpc>
                <a:spcPts val="83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243855" y="9017559"/>
            <a:ext cx="2990767" cy="25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b="true" sz="1466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WWW.REALLYGREATSITE.COM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92856" y="8741720"/>
            <a:ext cx="338855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76841" y="6533765"/>
            <a:ext cx="7923437" cy="67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Group:  CAI3_DAT1_G3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2850" y="4012358"/>
            <a:ext cx="7508316" cy="1751695"/>
          </a:xfrm>
          <a:custGeom>
            <a:avLst/>
            <a:gdLst/>
            <a:ahLst/>
            <a:cxnLst/>
            <a:rect r="r" b="b" t="t" l="l"/>
            <a:pathLst>
              <a:path h="1751695" w="7508316">
                <a:moveTo>
                  <a:pt x="0" y="0"/>
                </a:moveTo>
                <a:lnTo>
                  <a:pt x="7508316" y="0"/>
                </a:lnTo>
                <a:lnTo>
                  <a:pt x="7508316" y="1751695"/>
                </a:lnTo>
                <a:lnTo>
                  <a:pt x="0" y="1751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051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61166" y="4012358"/>
            <a:ext cx="9979806" cy="5744658"/>
          </a:xfrm>
          <a:custGeom>
            <a:avLst/>
            <a:gdLst/>
            <a:ahLst/>
            <a:cxnLst/>
            <a:rect r="r" b="b" t="t" l="l"/>
            <a:pathLst>
              <a:path h="5744658" w="9979806">
                <a:moveTo>
                  <a:pt x="0" y="0"/>
                </a:moveTo>
                <a:lnTo>
                  <a:pt x="9979806" y="0"/>
                </a:lnTo>
                <a:lnTo>
                  <a:pt x="9979806" y="5744658"/>
                </a:lnTo>
                <a:lnTo>
                  <a:pt x="0" y="5744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47" r="-42988" b="-1246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2850" y="5764053"/>
            <a:ext cx="7508316" cy="1935341"/>
          </a:xfrm>
          <a:custGeom>
            <a:avLst/>
            <a:gdLst/>
            <a:ahLst/>
            <a:cxnLst/>
            <a:rect r="r" b="b" t="t" l="l"/>
            <a:pathLst>
              <a:path h="1935341" w="7508316">
                <a:moveTo>
                  <a:pt x="0" y="0"/>
                </a:moveTo>
                <a:lnTo>
                  <a:pt x="7508316" y="0"/>
                </a:lnTo>
                <a:lnTo>
                  <a:pt x="7508316" y="1935341"/>
                </a:lnTo>
                <a:lnTo>
                  <a:pt x="0" y="1935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051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850" y="7821675"/>
            <a:ext cx="7508316" cy="1935341"/>
          </a:xfrm>
          <a:custGeom>
            <a:avLst/>
            <a:gdLst/>
            <a:ahLst/>
            <a:cxnLst/>
            <a:rect r="r" b="b" t="t" l="l"/>
            <a:pathLst>
              <a:path h="1935341" w="7508316">
                <a:moveTo>
                  <a:pt x="0" y="0"/>
                </a:moveTo>
                <a:lnTo>
                  <a:pt x="7508316" y="0"/>
                </a:lnTo>
                <a:lnTo>
                  <a:pt x="7508316" y="1935341"/>
                </a:lnTo>
                <a:lnTo>
                  <a:pt x="0" y="1935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051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2850" y="2657579"/>
            <a:ext cx="12132597" cy="112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4-Add Necessary DAX Measures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40972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79" y="1388916"/>
            <a:ext cx="13754850" cy="112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Tools of Analysis(Continued.)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317355" y="467115"/>
            <a:ext cx="3970645" cy="1123169"/>
          </a:xfrm>
          <a:custGeom>
            <a:avLst/>
            <a:gdLst/>
            <a:ahLst/>
            <a:cxnLst/>
            <a:rect r="r" b="b" t="t" l="l"/>
            <a:pathLst>
              <a:path h="1123169" w="3970645">
                <a:moveTo>
                  <a:pt x="0" y="0"/>
                </a:moveTo>
                <a:lnTo>
                  <a:pt x="3970645" y="0"/>
                </a:lnTo>
                <a:lnTo>
                  <a:pt x="3970645" y="1123170"/>
                </a:lnTo>
                <a:lnTo>
                  <a:pt x="0" y="1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99" t="-68087" r="0" b="-45721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36560" y="5143500"/>
            <a:ext cx="798096" cy="7980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36560" y="7213320"/>
            <a:ext cx="798096" cy="79809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24305" y="5143500"/>
            <a:ext cx="798096" cy="79809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24305" y="7213320"/>
            <a:ext cx="798096" cy="79809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673998" y="3266628"/>
            <a:ext cx="11120631" cy="6314578"/>
          </a:xfrm>
          <a:custGeom>
            <a:avLst/>
            <a:gdLst/>
            <a:ahLst/>
            <a:cxnLst/>
            <a:rect r="r" b="b" t="t" l="l"/>
            <a:pathLst>
              <a:path h="6314578" w="11120631">
                <a:moveTo>
                  <a:pt x="0" y="0"/>
                </a:moveTo>
                <a:lnTo>
                  <a:pt x="11120631" y="0"/>
                </a:lnTo>
                <a:lnTo>
                  <a:pt x="11120631" y="6314579"/>
                </a:lnTo>
                <a:lnTo>
                  <a:pt x="0" y="6314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4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33219" y="1171575"/>
            <a:ext cx="11202190" cy="113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Tools of Analysis(Continued.)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73998" y="2339078"/>
            <a:ext cx="10788653" cy="1997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1"/>
              </a:lnSpc>
            </a:pPr>
            <a:r>
              <a:rPr lang="en-US" sz="7671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5-Dashboard Design</a:t>
            </a:r>
          </a:p>
          <a:p>
            <a:pPr algn="ctr">
              <a:lnSpc>
                <a:spcPts val="7671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317355" y="467115"/>
            <a:ext cx="3970645" cy="1123169"/>
          </a:xfrm>
          <a:custGeom>
            <a:avLst/>
            <a:gdLst/>
            <a:ahLst/>
            <a:cxnLst/>
            <a:rect r="r" b="b" t="t" l="l"/>
            <a:pathLst>
              <a:path h="1123169" w="3970645">
                <a:moveTo>
                  <a:pt x="0" y="0"/>
                </a:moveTo>
                <a:lnTo>
                  <a:pt x="3970645" y="0"/>
                </a:lnTo>
                <a:lnTo>
                  <a:pt x="3970645" y="1123170"/>
                </a:lnTo>
                <a:lnTo>
                  <a:pt x="0" y="1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99" t="-68087" r="0" b="-45721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57633" y="739082"/>
            <a:ext cx="5630367" cy="7443995"/>
          </a:xfrm>
          <a:custGeom>
            <a:avLst/>
            <a:gdLst/>
            <a:ahLst/>
            <a:cxnLst/>
            <a:rect r="r" b="b" t="t" l="l"/>
            <a:pathLst>
              <a:path h="7443995" w="5630367">
                <a:moveTo>
                  <a:pt x="0" y="0"/>
                </a:moveTo>
                <a:lnTo>
                  <a:pt x="5630367" y="0"/>
                </a:lnTo>
                <a:lnTo>
                  <a:pt x="5630367" y="7443996"/>
                </a:lnTo>
                <a:lnTo>
                  <a:pt x="0" y="7443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3030" y="345754"/>
            <a:ext cx="10924128" cy="145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41"/>
              </a:lnSpc>
            </a:pPr>
            <a:r>
              <a:rPr lang="en-US" sz="8315" spc="74" b="true">
                <a:solidFill>
                  <a:srgbClr val="C6408A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Insights &amp; Recommendations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0611" y="1614417"/>
            <a:ext cx="12257022" cy="860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460" indent="-323230" lvl="1">
              <a:lnSpc>
                <a:spcPts val="5419"/>
              </a:lnSpc>
              <a:buFont typeface="Arial"/>
              <a:buChar char="•"/>
            </a:pPr>
            <a:r>
              <a:rPr lang="en-US" b="true" sz="2994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Patient Volume &amp; Behavior</a:t>
            </a:r>
          </a:p>
          <a:p>
            <a:pPr algn="l">
              <a:lnSpc>
                <a:spcPts val="3981"/>
              </a:lnSpc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hospital served 974 patients, yet recorded 28K encounters, indicating a population with chronic conditions requiring continuous follow-up.</a:t>
            </a:r>
          </a:p>
          <a:p>
            <a:pPr algn="l">
              <a:lnSpc>
                <a:spcPts val="3981"/>
              </a:lnSpc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notable surge in encounters occurred in 2014, likely linked to a health event or disease outbreak, which temporarily increased service demand.</a:t>
            </a:r>
          </a:p>
          <a:p>
            <a:pPr algn="l">
              <a:lnSpc>
                <a:spcPts val="2794"/>
              </a:lnSpc>
            </a:pPr>
          </a:p>
          <a:p>
            <a:pPr algn="l" marL="646463" indent="-323231" lvl="1">
              <a:lnSpc>
                <a:spcPts val="5359"/>
              </a:lnSpc>
              <a:buFont typeface="Arial"/>
              <a:buChar char="•"/>
            </a:pPr>
            <a:r>
              <a:rPr lang="en-US" b="true" sz="2994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Cost Drivers</a:t>
            </a:r>
          </a:p>
          <a:p>
            <a:pPr algn="l">
              <a:lnSpc>
                <a:spcPts val="3937"/>
              </a:lnSpc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claim cost reached $102M, driven primarily by high-acuity and resource-intensive services.</a:t>
            </a:r>
          </a:p>
          <a:p>
            <a:pPr algn="l">
              <a:lnSpc>
                <a:spcPts val="3937"/>
              </a:lnSpc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ICU admission, costing nearly $200K per procedure, is the largest single contributor to overall expenses, reflecting the presence of complex and severe cases.</a:t>
            </a:r>
          </a:p>
          <a:p>
            <a:pPr algn="l">
              <a:lnSpc>
                <a:spcPts val="2794"/>
              </a:lnSpc>
            </a:pPr>
          </a:p>
          <a:p>
            <a:pPr algn="l" marL="646463" indent="-323231" lvl="1">
              <a:lnSpc>
                <a:spcPts val="5150"/>
              </a:lnSpc>
              <a:buFont typeface="Arial"/>
              <a:buChar char="•"/>
            </a:pPr>
            <a:r>
              <a:rPr lang="en-US" b="true" sz="2994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Service Utilization</a:t>
            </a:r>
          </a:p>
          <a:p>
            <a:pPr algn="l">
              <a:lnSpc>
                <a:spcPts val="3783"/>
              </a:lnSpc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Most encounters fall under ambulatory and outpatient care, indicating that the hospital operates mainly as a clinic-focused and non-inpatient service provider.</a:t>
            </a:r>
          </a:p>
          <a:p>
            <a:pPr algn="l">
              <a:lnSpc>
                <a:spcPts val="3783"/>
              </a:lnSpc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Inpatient visits are minimal, suggesting fewer overnight admissions and a lower burden on inpatient resources.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356035" y="3164673"/>
            <a:ext cx="2204928" cy="22049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66414" y="7980463"/>
            <a:ext cx="2204928" cy="220492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316162" y="-1284995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8"/>
                </a:lnTo>
                <a:lnTo>
                  <a:pt x="0" y="3604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822212" y="33608"/>
            <a:ext cx="3970645" cy="1123169"/>
          </a:xfrm>
          <a:custGeom>
            <a:avLst/>
            <a:gdLst/>
            <a:ahLst/>
            <a:cxnLst/>
            <a:rect r="r" b="b" t="t" l="l"/>
            <a:pathLst>
              <a:path h="1123169" w="3970645">
                <a:moveTo>
                  <a:pt x="0" y="0"/>
                </a:moveTo>
                <a:lnTo>
                  <a:pt x="3970644" y="0"/>
                </a:lnTo>
                <a:lnTo>
                  <a:pt x="3970644" y="1123170"/>
                </a:lnTo>
                <a:lnTo>
                  <a:pt x="0" y="1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99" t="-68087" r="0" b="-45721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9583" y="4778870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3" y="0"/>
                </a:lnTo>
                <a:lnTo>
                  <a:pt x="674723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60570" y="2604228"/>
            <a:ext cx="5698730" cy="56987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142705" y="3362483"/>
            <a:ext cx="6116595" cy="4114800"/>
          </a:xfrm>
          <a:custGeom>
            <a:avLst/>
            <a:gdLst/>
            <a:ahLst/>
            <a:cxnLst/>
            <a:rect r="r" b="b" t="t" l="l"/>
            <a:pathLst>
              <a:path h="4114800" w="6116595">
                <a:moveTo>
                  <a:pt x="0" y="0"/>
                </a:moveTo>
                <a:lnTo>
                  <a:pt x="6116595" y="0"/>
                </a:lnTo>
                <a:lnTo>
                  <a:pt x="61165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171575"/>
            <a:ext cx="10791234" cy="112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Insights &amp; Recommendations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317355" y="467115"/>
            <a:ext cx="3970645" cy="1123169"/>
          </a:xfrm>
          <a:custGeom>
            <a:avLst/>
            <a:gdLst/>
            <a:ahLst/>
            <a:cxnLst/>
            <a:rect r="r" b="b" t="t" l="l"/>
            <a:pathLst>
              <a:path h="1123169" w="3970645">
                <a:moveTo>
                  <a:pt x="0" y="0"/>
                </a:moveTo>
                <a:lnTo>
                  <a:pt x="3970645" y="0"/>
                </a:lnTo>
                <a:lnTo>
                  <a:pt x="3970645" y="1123170"/>
                </a:lnTo>
                <a:lnTo>
                  <a:pt x="0" y="1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99" t="-68087" r="0" b="-4572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8816" y="2470878"/>
            <a:ext cx="11441118" cy="690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040"/>
              </a:lnSpc>
              <a:buFont typeface="Arial"/>
              <a:buChar char="•"/>
            </a:pPr>
            <a:r>
              <a:rPr lang="en-US" b="true" sz="3000" spc="144" strike="noStrike" u="non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Patient Demographics</a:t>
            </a:r>
          </a:p>
          <a:p>
            <a:pPr algn="l">
              <a:lnSpc>
                <a:spcPts val="4025"/>
              </a:lnSpc>
            </a:pPr>
            <a:r>
              <a:rPr lang="en-US" sz="2199" spc="105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Gender distribution is balanced (51% male, 49% female), showing neutral patient inflow across genders.</a:t>
            </a:r>
          </a:p>
          <a:p>
            <a:pPr algn="l">
              <a:lnSpc>
                <a:spcPts val="4025"/>
              </a:lnSpc>
            </a:pPr>
            <a:r>
              <a:rPr lang="en-US" sz="2199" spc="105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With an average age of 73, the patient population is predominantly elderly, explaining the high encounter frequency and elevated cost of care.</a:t>
            </a:r>
          </a:p>
          <a:p>
            <a:pPr algn="l">
              <a:lnSpc>
                <a:spcPts val="4025"/>
              </a:lnSpc>
            </a:pPr>
            <a:r>
              <a:rPr lang="en-US" sz="2199" spc="105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majority race group is White, consistent with the demographic profile of Massachusetts, where the hospital operates.</a:t>
            </a:r>
          </a:p>
          <a:p>
            <a:pPr algn="l">
              <a:lnSpc>
                <a:spcPts val="3607"/>
              </a:lnSpc>
            </a:pPr>
          </a:p>
          <a:p>
            <a:pPr algn="l" marL="647700" indent="-323850" lvl="1">
              <a:lnSpc>
                <a:spcPts val="5040"/>
              </a:lnSpc>
              <a:buFont typeface="Arial"/>
              <a:buChar char="•"/>
            </a:pPr>
            <a:r>
              <a:rPr lang="en-US" b="true" sz="3000" spc="144" strike="noStrike" u="non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Medical Reasons &amp; Procedure Trends</a:t>
            </a:r>
          </a:p>
          <a:p>
            <a:pPr algn="l">
              <a:lnSpc>
                <a:spcPts val="4421"/>
              </a:lnSpc>
            </a:pPr>
            <a:r>
              <a:rPr lang="en-US" sz="2199" spc="105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most common encounter reason is hospital admission, supporting the conclusion that many patients suffer from ongoing or chronic medical issues. Trauma-related and allergy-related encounters occur far less frequently, indicating these are not major service drivers within the hospital.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82854" y="2139641"/>
            <a:ext cx="5522291" cy="55222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34622" y="4052937"/>
            <a:ext cx="6229901" cy="232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4335" y="4052933"/>
            <a:ext cx="3877436" cy="232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63023" y="4969027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9" y="0"/>
                </a:lnTo>
                <a:lnTo>
                  <a:pt x="5034669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44121" y="2562375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679996" y="5963689"/>
            <a:ext cx="4544769" cy="99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2A316F"/>
                </a:solidFill>
                <a:latin typeface="Raleway Bold"/>
                <a:ea typeface="Raleway Bold"/>
                <a:cs typeface="Raleway Bold"/>
                <a:sym typeface="Raleway Bold"/>
              </a:rPr>
              <a:t>DATA ANALYSIS IS KEY TO THE GROWTH AND SUCCESS OF THE HEALTH SECTOR.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822212" y="33608"/>
            <a:ext cx="3970645" cy="1123169"/>
          </a:xfrm>
          <a:custGeom>
            <a:avLst/>
            <a:gdLst/>
            <a:ahLst/>
            <a:cxnLst/>
            <a:rect r="r" b="b" t="t" l="l"/>
            <a:pathLst>
              <a:path h="1123169" w="3970645">
                <a:moveTo>
                  <a:pt x="0" y="0"/>
                </a:moveTo>
                <a:lnTo>
                  <a:pt x="3970644" y="0"/>
                </a:lnTo>
                <a:lnTo>
                  <a:pt x="3970644" y="1123170"/>
                </a:lnTo>
                <a:lnTo>
                  <a:pt x="0" y="1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99" t="-68087" r="0" b="-4572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55227" y="-514350"/>
            <a:ext cx="5904073" cy="11980352"/>
            <a:chOff x="0" y="0"/>
            <a:chExt cx="1554982" cy="31553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4982" cy="3155319"/>
            </a:xfrm>
            <a:custGeom>
              <a:avLst/>
              <a:gdLst/>
              <a:ahLst/>
              <a:cxnLst/>
              <a:rect r="r" b="b" t="t" l="l"/>
              <a:pathLst>
                <a:path h="3155319" w="1554982">
                  <a:moveTo>
                    <a:pt x="0" y="0"/>
                  </a:moveTo>
                  <a:lnTo>
                    <a:pt x="1554982" y="0"/>
                  </a:lnTo>
                  <a:lnTo>
                    <a:pt x="1554982" y="3155319"/>
                  </a:lnTo>
                  <a:lnTo>
                    <a:pt x="0" y="3155319"/>
                  </a:ln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50000">
                  <a:srgbClr val="E7E8E4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4982" cy="3193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498549">
            <a:off x="14571659" y="4508829"/>
            <a:ext cx="3413934" cy="34139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37009" y="1729566"/>
            <a:ext cx="3413934" cy="34139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37009" y="2460621"/>
            <a:ext cx="4756561" cy="6475516"/>
          </a:xfrm>
          <a:custGeom>
            <a:avLst/>
            <a:gdLst/>
            <a:ahLst/>
            <a:cxnLst/>
            <a:rect r="r" b="b" t="t" l="l"/>
            <a:pathLst>
              <a:path h="6475516" w="4756561">
                <a:moveTo>
                  <a:pt x="0" y="0"/>
                </a:moveTo>
                <a:lnTo>
                  <a:pt x="4756560" y="0"/>
                </a:lnTo>
                <a:lnTo>
                  <a:pt x="4756560" y="6475515"/>
                </a:lnTo>
                <a:lnTo>
                  <a:pt x="0" y="6475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9312" y="1334832"/>
            <a:ext cx="5385535" cy="112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prepared by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7139" y="2394758"/>
            <a:ext cx="10551995" cy="727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8451" indent="-424226" lvl="1">
              <a:lnSpc>
                <a:spcPts val="9824"/>
              </a:lnSpc>
              <a:buFont typeface="Arial"/>
              <a:buChar char="•"/>
            </a:pPr>
            <a:r>
              <a:rPr lang="en-US" sz="3929" i="true">
                <a:solidFill>
                  <a:srgbClr val="FFFFFF"/>
                </a:solidFill>
                <a:latin typeface="Roca One Italics"/>
                <a:ea typeface="Roca One Italics"/>
                <a:cs typeface="Roca One Italics"/>
                <a:sym typeface="Roca One Italics"/>
              </a:rPr>
              <a:t>SARAH ALI MANSY</a:t>
            </a:r>
          </a:p>
          <a:p>
            <a:pPr algn="just" marL="848451" indent="-424226" lvl="1">
              <a:lnSpc>
                <a:spcPts val="9824"/>
              </a:lnSpc>
              <a:buFont typeface="Arial"/>
              <a:buChar char="•"/>
            </a:pPr>
            <a:r>
              <a:rPr lang="en-US" sz="3929" i="true">
                <a:solidFill>
                  <a:srgbClr val="FFFFFF"/>
                </a:solidFill>
                <a:latin typeface="Roca One Italics"/>
                <a:ea typeface="Roca One Italics"/>
                <a:cs typeface="Roca One Italics"/>
                <a:sym typeface="Roca One Italics"/>
              </a:rPr>
              <a:t>BISHOY NASSER MOSAAD YASSA</a:t>
            </a:r>
          </a:p>
          <a:p>
            <a:pPr algn="just" marL="848451" indent="-424226" lvl="1">
              <a:lnSpc>
                <a:spcPts val="9824"/>
              </a:lnSpc>
              <a:buFont typeface="Arial"/>
              <a:buChar char="•"/>
            </a:pPr>
            <a:r>
              <a:rPr lang="en-US" sz="3929" i="true">
                <a:solidFill>
                  <a:srgbClr val="FFFFFF"/>
                </a:solidFill>
                <a:latin typeface="Roca One Italics"/>
                <a:ea typeface="Roca One Italics"/>
                <a:cs typeface="Roca One Italics"/>
                <a:sym typeface="Roca One Italics"/>
              </a:rPr>
              <a:t>EMAN RABEA MOHAMED</a:t>
            </a:r>
          </a:p>
          <a:p>
            <a:pPr algn="just" marL="848451" indent="-424226" lvl="1">
              <a:lnSpc>
                <a:spcPts val="9824"/>
              </a:lnSpc>
              <a:buFont typeface="Arial"/>
              <a:buChar char="•"/>
            </a:pPr>
            <a:r>
              <a:rPr lang="en-US" sz="3929" i="true">
                <a:solidFill>
                  <a:srgbClr val="FFFFFF"/>
                </a:solidFill>
                <a:latin typeface="Roca One Italics"/>
                <a:ea typeface="Roca One Italics"/>
                <a:cs typeface="Roca One Italics"/>
                <a:sym typeface="Roca One Italics"/>
              </a:rPr>
              <a:t>MENNA HATEM MUSTAFA IBRAHIM</a:t>
            </a:r>
          </a:p>
          <a:p>
            <a:pPr algn="just" marL="848451" indent="-424226" lvl="1">
              <a:lnSpc>
                <a:spcPts val="9824"/>
              </a:lnSpc>
              <a:buFont typeface="Arial"/>
              <a:buChar char="•"/>
            </a:pPr>
            <a:r>
              <a:rPr lang="en-US" sz="3929" i="true">
                <a:solidFill>
                  <a:srgbClr val="FFFFFF"/>
                </a:solidFill>
                <a:latin typeface="Roca One Italics"/>
                <a:ea typeface="Roca One Italics"/>
                <a:cs typeface="Roca One Italics"/>
                <a:sym typeface="Roca One Italics"/>
              </a:rPr>
              <a:t>SOMAIA AHMED ABDEL ZAHER ALI</a:t>
            </a:r>
          </a:p>
          <a:p>
            <a:pPr algn="just" marL="848451" indent="-424226" lvl="1">
              <a:lnSpc>
                <a:spcPts val="9824"/>
              </a:lnSpc>
              <a:buFont typeface="Arial"/>
              <a:buChar char="•"/>
            </a:pPr>
            <a:r>
              <a:rPr lang="en-US" sz="3929" i="true">
                <a:solidFill>
                  <a:srgbClr val="FFFFFF"/>
                </a:solidFill>
                <a:latin typeface="Roca One Italics"/>
                <a:ea typeface="Roca One Italics"/>
                <a:cs typeface="Roca One Italics"/>
                <a:sym typeface="Roca One Italics"/>
              </a:rPr>
              <a:t>MOHAMED ASHRAF MAHMOUD HASAN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593607" y="825101"/>
            <a:ext cx="3539414" cy="1001188"/>
          </a:xfrm>
          <a:custGeom>
            <a:avLst/>
            <a:gdLst/>
            <a:ahLst/>
            <a:cxnLst/>
            <a:rect r="r" b="b" t="t" l="l"/>
            <a:pathLst>
              <a:path h="1001188" w="3539414">
                <a:moveTo>
                  <a:pt x="0" y="0"/>
                </a:moveTo>
                <a:lnTo>
                  <a:pt x="3539414" y="0"/>
                </a:lnTo>
                <a:lnTo>
                  <a:pt x="3539414" y="1001188"/>
                </a:lnTo>
                <a:lnTo>
                  <a:pt x="0" y="1001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99" t="-68087" r="0" b="-4572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33825" y="2364098"/>
            <a:ext cx="706063" cy="639308"/>
          </a:xfrm>
          <a:custGeom>
            <a:avLst/>
            <a:gdLst/>
            <a:ahLst/>
            <a:cxnLst/>
            <a:rect r="r" b="b" t="t" l="l"/>
            <a:pathLst>
              <a:path h="639308" w="706063">
                <a:moveTo>
                  <a:pt x="0" y="0"/>
                </a:moveTo>
                <a:lnTo>
                  <a:pt x="706063" y="0"/>
                </a:lnTo>
                <a:lnTo>
                  <a:pt x="706063" y="639308"/>
                </a:lnTo>
                <a:lnTo>
                  <a:pt x="0" y="63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26724" y="4040100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26724" y="5552292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2"/>
                </a:lnTo>
                <a:lnTo>
                  <a:pt x="0" y="674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6724" y="8380937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2"/>
                </a:lnTo>
                <a:lnTo>
                  <a:pt x="0" y="674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31399" y="2680302"/>
            <a:ext cx="5905397" cy="59053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23809" y="3515896"/>
            <a:ext cx="5663047" cy="4478956"/>
          </a:xfrm>
          <a:custGeom>
            <a:avLst/>
            <a:gdLst/>
            <a:ahLst/>
            <a:cxnLst/>
            <a:rect r="r" b="b" t="t" l="l"/>
            <a:pathLst>
              <a:path h="4478956" w="5663047">
                <a:moveTo>
                  <a:pt x="0" y="0"/>
                </a:moveTo>
                <a:lnTo>
                  <a:pt x="5663048" y="0"/>
                </a:lnTo>
                <a:lnTo>
                  <a:pt x="5663048" y="4478956"/>
                </a:lnTo>
                <a:lnTo>
                  <a:pt x="0" y="4478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26724" y="2339666"/>
            <a:ext cx="9132576" cy="152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22"/>
              </a:lnSpc>
            </a:pPr>
            <a:r>
              <a:rPr lang="en-US" sz="1132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Agenda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80890" y="3973425"/>
            <a:ext cx="5970769" cy="57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5"/>
              </a:lnSpc>
            </a:pPr>
            <a:r>
              <a:rPr lang="en-US" sz="3417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0890" y="8337680"/>
            <a:ext cx="6987675" cy="118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5"/>
              </a:lnSpc>
              <a:spcBef>
                <a:spcPct val="0"/>
              </a:spcBef>
            </a:pPr>
            <a:r>
              <a:rPr lang="en-US" sz="3417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Insights and Recommendations</a:t>
            </a:r>
          </a:p>
          <a:p>
            <a:pPr algn="l" marL="0" indent="0" lvl="0">
              <a:lnSpc>
                <a:spcPts val="4785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280890" y="5566326"/>
            <a:ext cx="4873245" cy="57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5"/>
              </a:lnSpc>
              <a:spcBef>
                <a:spcPct val="0"/>
              </a:spcBef>
            </a:pPr>
            <a:r>
              <a:rPr lang="en-US" sz="3417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Tools of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39671" y="6108205"/>
            <a:ext cx="4676862" cy="216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Cleaning (Power Query)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EDA Using Python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Modeling (Power BI)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Add Necessary DAX Measure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 Design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716315" y="675006"/>
            <a:ext cx="4571685" cy="1293185"/>
          </a:xfrm>
          <a:custGeom>
            <a:avLst/>
            <a:gdLst/>
            <a:ahLst/>
            <a:cxnLst/>
            <a:rect r="r" b="b" t="t" l="l"/>
            <a:pathLst>
              <a:path h="1293185" w="4571685">
                <a:moveTo>
                  <a:pt x="0" y="0"/>
                </a:moveTo>
                <a:lnTo>
                  <a:pt x="4571685" y="0"/>
                </a:lnTo>
                <a:lnTo>
                  <a:pt x="4571685" y="1293185"/>
                </a:lnTo>
                <a:lnTo>
                  <a:pt x="0" y="12931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999" t="-68087" r="0" b="-4572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952875" y="4648795"/>
            <a:ext cx="3529274" cy="85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objective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Dataset Description: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39238" y="2301566"/>
            <a:ext cx="7055292" cy="116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869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Project 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4553" y="3952438"/>
            <a:ext cx="13136486" cy="555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Integrate multiple healthcare datasets into a unified model, ensuring data quality and consistency.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Perform exploratory analysis to uncover patterns in demographics, costs, and insurance coverage.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Design a star-schema model and define KPIs for encounters, procedure costs, and claims.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Develop an interactive Power BI dashboard to provide actionable insights for better decision-making.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58188" y="7180569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4938" y="3738608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04337" y="3418736"/>
            <a:ext cx="13335000" cy="54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Healthcare Data Analysis and Insights from Multisource Medical Records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317355" y="467115"/>
            <a:ext cx="3970645" cy="1123169"/>
          </a:xfrm>
          <a:custGeom>
            <a:avLst/>
            <a:gdLst/>
            <a:ahLst/>
            <a:cxnLst/>
            <a:rect r="r" b="b" t="t" l="l"/>
            <a:pathLst>
              <a:path h="1123169" w="3970645">
                <a:moveTo>
                  <a:pt x="0" y="0"/>
                </a:moveTo>
                <a:lnTo>
                  <a:pt x="3970645" y="0"/>
                </a:lnTo>
                <a:lnTo>
                  <a:pt x="3970645" y="1123170"/>
                </a:lnTo>
                <a:lnTo>
                  <a:pt x="0" y="1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99" t="-68087" r="0" b="-4572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057" y="3946182"/>
            <a:ext cx="6547788" cy="3688107"/>
            <a:chOff x="0" y="0"/>
            <a:chExt cx="1724520" cy="971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4520" cy="971353"/>
            </a:xfrm>
            <a:custGeom>
              <a:avLst/>
              <a:gdLst/>
              <a:ahLst/>
              <a:cxnLst/>
              <a:rect r="r" b="b" t="t" l="l"/>
              <a:pathLst>
                <a:path h="971353" w="1724520">
                  <a:moveTo>
                    <a:pt x="60301" y="0"/>
                  </a:moveTo>
                  <a:lnTo>
                    <a:pt x="1664219" y="0"/>
                  </a:lnTo>
                  <a:cubicBezTo>
                    <a:pt x="1697523" y="0"/>
                    <a:pt x="1724520" y="26998"/>
                    <a:pt x="1724520" y="60301"/>
                  </a:cubicBezTo>
                  <a:lnTo>
                    <a:pt x="1724520" y="911052"/>
                  </a:lnTo>
                  <a:cubicBezTo>
                    <a:pt x="1724520" y="944356"/>
                    <a:pt x="1697523" y="971353"/>
                    <a:pt x="1664219" y="971353"/>
                  </a:cubicBezTo>
                  <a:lnTo>
                    <a:pt x="60301" y="971353"/>
                  </a:lnTo>
                  <a:cubicBezTo>
                    <a:pt x="26998" y="971353"/>
                    <a:pt x="0" y="944356"/>
                    <a:pt x="0" y="911052"/>
                  </a:cubicBezTo>
                  <a:lnTo>
                    <a:pt x="0" y="60301"/>
                  </a:lnTo>
                  <a:cubicBezTo>
                    <a:pt x="0" y="26998"/>
                    <a:pt x="26998" y="0"/>
                    <a:pt x="603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4520" cy="1009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04920" y="1171575"/>
            <a:ext cx="5176069" cy="113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93026" y="2319963"/>
            <a:ext cx="8301948" cy="113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Descritpion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197466" y="5263709"/>
            <a:ext cx="1216595" cy="12165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902008" y="3833229"/>
            <a:ext cx="5985462" cy="3688107"/>
            <a:chOff x="0" y="0"/>
            <a:chExt cx="1576418" cy="9713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6418" cy="971353"/>
            </a:xfrm>
            <a:custGeom>
              <a:avLst/>
              <a:gdLst/>
              <a:ahLst/>
              <a:cxnLst/>
              <a:rect r="r" b="b" t="t" l="l"/>
              <a:pathLst>
                <a:path h="971353" w="1576418">
                  <a:moveTo>
                    <a:pt x="65966" y="0"/>
                  </a:moveTo>
                  <a:lnTo>
                    <a:pt x="1510452" y="0"/>
                  </a:lnTo>
                  <a:cubicBezTo>
                    <a:pt x="1546884" y="0"/>
                    <a:pt x="1576418" y="29534"/>
                    <a:pt x="1576418" y="65966"/>
                  </a:cubicBezTo>
                  <a:lnTo>
                    <a:pt x="1576418" y="905387"/>
                  </a:lnTo>
                  <a:cubicBezTo>
                    <a:pt x="1576418" y="941819"/>
                    <a:pt x="1546884" y="971353"/>
                    <a:pt x="1510452" y="971353"/>
                  </a:cubicBezTo>
                  <a:lnTo>
                    <a:pt x="65966" y="971353"/>
                  </a:lnTo>
                  <a:cubicBezTo>
                    <a:pt x="29534" y="971353"/>
                    <a:pt x="0" y="941819"/>
                    <a:pt x="0" y="905387"/>
                  </a:cubicBezTo>
                  <a:lnTo>
                    <a:pt x="0" y="65966"/>
                  </a:lnTo>
                  <a:cubicBezTo>
                    <a:pt x="0" y="29534"/>
                    <a:pt x="29534" y="0"/>
                    <a:pt x="659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76418" cy="1009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255656" y="4238180"/>
            <a:ext cx="5225333" cy="266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6"/>
              </a:lnSpc>
              <a:spcBef>
                <a:spcPct val="0"/>
              </a:spcBef>
            </a:pPr>
            <a:r>
              <a:rPr lang="en-US" sz="2568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Payers</a:t>
            </a:r>
          </a:p>
          <a:p>
            <a:pPr algn="l" marL="554582" indent="-277291" lvl="1">
              <a:lnSpc>
                <a:spcPts val="3596"/>
              </a:lnSpc>
              <a:spcBef>
                <a:spcPct val="0"/>
              </a:spcBef>
              <a:buFont typeface="Arial"/>
              <a:buChar char="•"/>
            </a:pPr>
            <a:r>
              <a:rPr lang="en-US" sz="2568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Holds insurer details: payer ID, name, address, city, headquartered state, ZIP code, and phone contact — used for claims and coverage linkage.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519043" y="5263709"/>
            <a:ext cx="1216595" cy="12165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97710" y="7280404"/>
            <a:ext cx="7608595" cy="2838921"/>
            <a:chOff x="0" y="0"/>
            <a:chExt cx="2003910" cy="7476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03910" cy="747699"/>
            </a:xfrm>
            <a:custGeom>
              <a:avLst/>
              <a:gdLst/>
              <a:ahLst/>
              <a:cxnLst/>
              <a:rect r="r" b="b" t="t" l="l"/>
              <a:pathLst>
                <a:path h="747699" w="2003910">
                  <a:moveTo>
                    <a:pt x="51894" y="0"/>
                  </a:moveTo>
                  <a:lnTo>
                    <a:pt x="1952016" y="0"/>
                  </a:lnTo>
                  <a:cubicBezTo>
                    <a:pt x="1980676" y="0"/>
                    <a:pt x="2003910" y="23234"/>
                    <a:pt x="2003910" y="51894"/>
                  </a:cubicBezTo>
                  <a:lnTo>
                    <a:pt x="2003910" y="695806"/>
                  </a:lnTo>
                  <a:cubicBezTo>
                    <a:pt x="2003910" y="724466"/>
                    <a:pt x="1980676" y="747699"/>
                    <a:pt x="1952016" y="747699"/>
                  </a:cubicBezTo>
                  <a:lnTo>
                    <a:pt x="51894" y="747699"/>
                  </a:lnTo>
                  <a:cubicBezTo>
                    <a:pt x="23234" y="747699"/>
                    <a:pt x="0" y="724466"/>
                    <a:pt x="0" y="695806"/>
                  </a:cubicBezTo>
                  <a:lnTo>
                    <a:pt x="0" y="51894"/>
                  </a:lnTo>
                  <a:cubicBezTo>
                    <a:pt x="0" y="23234"/>
                    <a:pt x="23234" y="0"/>
                    <a:pt x="518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003910" cy="795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596"/>
                </a:lnSpc>
                <a:spcBef>
                  <a:spcPct val="0"/>
                </a:spcBef>
              </a:pPr>
              <a:r>
                <a:rPr lang="en-US" sz="2568" strike="noStrike" u="none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Patients</a:t>
              </a:r>
            </a:p>
            <a:p>
              <a:pPr algn="l" marL="554580" indent="-277290" lvl="1">
                <a:lnSpc>
                  <a:spcPts val="359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68" strike="noStrike" u="none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Includes demographic and identity details: patient ID, birth/death dates, name components, marital status, race, ethnicity, gender, birthplace, full address, and geolocation (lat/lon).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9582" y="4164605"/>
            <a:ext cx="5494776" cy="311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6"/>
              </a:lnSpc>
              <a:spcBef>
                <a:spcPct val="0"/>
              </a:spcBef>
            </a:pPr>
            <a:r>
              <a:rPr lang="en-US" sz="2568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Encounters</a:t>
            </a:r>
          </a:p>
          <a:p>
            <a:pPr algn="l" marL="554582" indent="-277291" lvl="1">
              <a:lnSpc>
                <a:spcPts val="3596"/>
              </a:lnSpc>
              <a:spcBef>
                <a:spcPct val="0"/>
              </a:spcBef>
              <a:buFont typeface="Arial"/>
              <a:buChar char="•"/>
            </a:pPr>
            <a:r>
              <a:rPr lang="en-US" sz="2568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Tracks each patient visit with fields for: ID, start/stop time, patient, organization, payer, encounter type, clinical code description, base cost, total claim cost, and payer coverage.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380151" y="7521336"/>
            <a:ext cx="8397260" cy="2597989"/>
            <a:chOff x="0" y="0"/>
            <a:chExt cx="2211624" cy="68424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11624" cy="684244"/>
            </a:xfrm>
            <a:custGeom>
              <a:avLst/>
              <a:gdLst/>
              <a:ahLst/>
              <a:cxnLst/>
              <a:rect r="r" b="b" t="t" l="l"/>
              <a:pathLst>
                <a:path h="684244" w="2211624">
                  <a:moveTo>
                    <a:pt x="47020" y="0"/>
                  </a:moveTo>
                  <a:lnTo>
                    <a:pt x="2164604" y="0"/>
                  </a:lnTo>
                  <a:cubicBezTo>
                    <a:pt x="2190573" y="0"/>
                    <a:pt x="2211624" y="21052"/>
                    <a:pt x="2211624" y="47020"/>
                  </a:cubicBezTo>
                  <a:lnTo>
                    <a:pt x="2211624" y="637224"/>
                  </a:lnTo>
                  <a:cubicBezTo>
                    <a:pt x="2211624" y="663193"/>
                    <a:pt x="2190573" y="684244"/>
                    <a:pt x="2164604" y="684244"/>
                  </a:cubicBezTo>
                  <a:lnTo>
                    <a:pt x="47020" y="684244"/>
                  </a:lnTo>
                  <a:cubicBezTo>
                    <a:pt x="34549" y="684244"/>
                    <a:pt x="22590" y="679290"/>
                    <a:pt x="13772" y="670472"/>
                  </a:cubicBezTo>
                  <a:cubicBezTo>
                    <a:pt x="4954" y="661654"/>
                    <a:pt x="0" y="649695"/>
                    <a:pt x="0" y="637224"/>
                  </a:cubicBezTo>
                  <a:lnTo>
                    <a:pt x="0" y="47020"/>
                  </a:lnTo>
                  <a:cubicBezTo>
                    <a:pt x="0" y="34549"/>
                    <a:pt x="4954" y="22590"/>
                    <a:pt x="13772" y="13772"/>
                  </a:cubicBezTo>
                  <a:cubicBezTo>
                    <a:pt x="22590" y="4954"/>
                    <a:pt x="34549" y="0"/>
                    <a:pt x="470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211624" cy="731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596"/>
                </a:lnSpc>
                <a:spcBef>
                  <a:spcPct val="0"/>
                </a:spcBef>
              </a:pPr>
              <a:r>
                <a:rPr lang="en-US" sz="2568" strike="noStrike" u="none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Organizations</a:t>
              </a:r>
            </a:p>
            <a:p>
              <a:pPr algn="l" marL="554580" indent="-277290" lvl="1">
                <a:lnSpc>
                  <a:spcPts val="359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68" strike="noStrike" u="none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Contains facility information: organization ID, name, address, city, state, ZIP code, and optional location coordinates (lat/lon).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740212" y="3773880"/>
            <a:ext cx="6547788" cy="3688107"/>
            <a:chOff x="0" y="0"/>
            <a:chExt cx="1724520" cy="9713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24520" cy="971353"/>
            </a:xfrm>
            <a:custGeom>
              <a:avLst/>
              <a:gdLst/>
              <a:ahLst/>
              <a:cxnLst/>
              <a:rect r="r" b="b" t="t" l="l"/>
              <a:pathLst>
                <a:path h="971353" w="1724520">
                  <a:moveTo>
                    <a:pt x="60301" y="0"/>
                  </a:moveTo>
                  <a:lnTo>
                    <a:pt x="1664219" y="0"/>
                  </a:lnTo>
                  <a:cubicBezTo>
                    <a:pt x="1697523" y="0"/>
                    <a:pt x="1724520" y="26998"/>
                    <a:pt x="1724520" y="60301"/>
                  </a:cubicBezTo>
                  <a:lnTo>
                    <a:pt x="1724520" y="911052"/>
                  </a:lnTo>
                  <a:cubicBezTo>
                    <a:pt x="1724520" y="944356"/>
                    <a:pt x="1697523" y="971353"/>
                    <a:pt x="1664219" y="971353"/>
                  </a:cubicBezTo>
                  <a:lnTo>
                    <a:pt x="60301" y="971353"/>
                  </a:lnTo>
                  <a:cubicBezTo>
                    <a:pt x="26998" y="971353"/>
                    <a:pt x="0" y="944356"/>
                    <a:pt x="0" y="911052"/>
                  </a:cubicBezTo>
                  <a:lnTo>
                    <a:pt x="0" y="60301"/>
                  </a:lnTo>
                  <a:cubicBezTo>
                    <a:pt x="0" y="26998"/>
                    <a:pt x="26998" y="0"/>
                    <a:pt x="603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24520" cy="1009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313015" y="4238180"/>
            <a:ext cx="5974985" cy="271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6"/>
              </a:lnSpc>
              <a:spcBef>
                <a:spcPct val="0"/>
              </a:spcBef>
            </a:pPr>
            <a:r>
              <a:rPr lang="en-US" sz="2568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Procedures</a:t>
            </a:r>
          </a:p>
          <a:p>
            <a:pPr algn="l" marL="554580" indent="-277290" lvl="1">
              <a:lnSpc>
                <a:spcPts val="3596"/>
              </a:lnSpc>
              <a:spcBef>
                <a:spcPct val="0"/>
              </a:spcBef>
              <a:buFont typeface="Arial"/>
              <a:buChar char="•"/>
            </a:pPr>
            <a:r>
              <a:rPr lang="en-US" sz="2568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Captures medical procedures: </a:t>
            </a:r>
          </a:p>
          <a:p>
            <a:pPr algn="l" marL="554580" indent="-277290" lvl="1">
              <a:lnSpc>
                <a:spcPts val="3596"/>
              </a:lnSpc>
              <a:spcBef>
                <a:spcPct val="0"/>
              </a:spcBef>
              <a:buFont typeface="Arial"/>
              <a:buChar char="•"/>
            </a:pPr>
            <a:r>
              <a:rPr lang="en-US" sz="2568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start/stop time, patient ID, encounter ID, clinical code description, and base cost of the procedure.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317355" y="467115"/>
            <a:ext cx="3970645" cy="1123169"/>
          </a:xfrm>
          <a:custGeom>
            <a:avLst/>
            <a:gdLst/>
            <a:ahLst/>
            <a:cxnLst/>
            <a:rect r="r" b="b" t="t" l="l"/>
            <a:pathLst>
              <a:path h="1123169" w="3970645">
                <a:moveTo>
                  <a:pt x="0" y="0"/>
                </a:moveTo>
                <a:lnTo>
                  <a:pt x="3970645" y="0"/>
                </a:lnTo>
                <a:lnTo>
                  <a:pt x="3970645" y="1123170"/>
                </a:lnTo>
                <a:lnTo>
                  <a:pt x="0" y="1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99" t="-68087" r="0" b="-45721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7061" y="2275928"/>
            <a:ext cx="706063" cy="639308"/>
          </a:xfrm>
          <a:custGeom>
            <a:avLst/>
            <a:gdLst/>
            <a:ahLst/>
            <a:cxnLst/>
            <a:rect r="r" b="b" t="t" l="l"/>
            <a:pathLst>
              <a:path h="639308" w="706063">
                <a:moveTo>
                  <a:pt x="0" y="0"/>
                </a:moveTo>
                <a:lnTo>
                  <a:pt x="706064" y="0"/>
                </a:lnTo>
                <a:lnTo>
                  <a:pt x="706064" y="639308"/>
                </a:lnTo>
                <a:lnTo>
                  <a:pt x="0" y="63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3509" y="4371065"/>
            <a:ext cx="3785031" cy="37850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24324" y="4371065"/>
            <a:ext cx="3785031" cy="37850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76105" y="4371065"/>
            <a:ext cx="3785031" cy="378503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47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3939574" y="213964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51232" y="2282516"/>
            <a:ext cx="5385535" cy="113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Tools for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51232" y="3249026"/>
            <a:ext cx="5385535" cy="112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7113" y="6107684"/>
            <a:ext cx="3111427" cy="52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6"/>
              </a:lnSpc>
              <a:spcBef>
                <a:spcPct val="0"/>
              </a:spcBef>
            </a:pPr>
            <a:r>
              <a:rPr lang="en-US" sz="304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Cleaning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08434" y="6107684"/>
            <a:ext cx="2437823" cy="52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6"/>
              </a:lnSpc>
              <a:spcBef>
                <a:spcPct val="0"/>
              </a:spcBef>
            </a:pPr>
            <a:r>
              <a:rPr lang="en-US" sz="3040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75977" y="5696415"/>
            <a:ext cx="3130765" cy="170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6839" indent="-263420" lvl="1">
              <a:lnSpc>
                <a:spcPts val="3416"/>
              </a:lnSpc>
              <a:buFont typeface="Arial"/>
              <a:buChar char="•"/>
            </a:pPr>
            <a:r>
              <a:rPr lang="en-US" sz="2440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Modeling</a:t>
            </a:r>
          </a:p>
          <a:p>
            <a:pPr algn="l" marL="526839" indent="-263420" lvl="1">
              <a:lnSpc>
                <a:spcPts val="3416"/>
              </a:lnSpc>
              <a:buFont typeface="Arial"/>
              <a:buChar char="•"/>
            </a:pPr>
            <a:r>
              <a:rPr lang="en-US" sz="2440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Add Necessary DAX Measures</a:t>
            </a:r>
          </a:p>
          <a:p>
            <a:pPr algn="l" marL="526839" indent="-263420" lvl="1">
              <a:lnSpc>
                <a:spcPts val="3416"/>
              </a:lnSpc>
              <a:buFont typeface="Arial"/>
              <a:buChar char="•"/>
            </a:pPr>
            <a:r>
              <a:rPr lang="en-US" sz="2440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 Design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913343" y="2275928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108145" y="5158853"/>
            <a:ext cx="3068916" cy="58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563A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Power Query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08434" y="5222831"/>
            <a:ext cx="2271131" cy="71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 strike="noStrike" u="none">
                <a:solidFill>
                  <a:srgbClr val="D563A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Python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69377" y="5076825"/>
            <a:ext cx="2743966" cy="58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D563A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Power BI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4336405" y="467115"/>
            <a:ext cx="3970645" cy="1123169"/>
          </a:xfrm>
          <a:custGeom>
            <a:avLst/>
            <a:gdLst/>
            <a:ahLst/>
            <a:cxnLst/>
            <a:rect r="r" b="b" t="t" l="l"/>
            <a:pathLst>
              <a:path h="1123169" w="3970645">
                <a:moveTo>
                  <a:pt x="0" y="0"/>
                </a:moveTo>
                <a:lnTo>
                  <a:pt x="3970645" y="0"/>
                </a:lnTo>
                <a:lnTo>
                  <a:pt x="3970645" y="1123170"/>
                </a:lnTo>
                <a:lnTo>
                  <a:pt x="0" y="1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99" t="-68087" r="0" b="-45721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26880" y="467115"/>
            <a:ext cx="3970645" cy="1123169"/>
          </a:xfrm>
          <a:custGeom>
            <a:avLst/>
            <a:gdLst/>
            <a:ahLst/>
            <a:cxnLst/>
            <a:rect r="r" b="b" t="t" l="l"/>
            <a:pathLst>
              <a:path h="1123169" w="3970645">
                <a:moveTo>
                  <a:pt x="0" y="0"/>
                </a:moveTo>
                <a:lnTo>
                  <a:pt x="3970645" y="0"/>
                </a:lnTo>
                <a:lnTo>
                  <a:pt x="3970645" y="1123170"/>
                </a:lnTo>
                <a:lnTo>
                  <a:pt x="0" y="1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99" t="-68087" r="0" b="-457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54172" y="4495512"/>
            <a:ext cx="15243353" cy="5791488"/>
          </a:xfrm>
          <a:custGeom>
            <a:avLst/>
            <a:gdLst/>
            <a:ahLst/>
            <a:cxnLst/>
            <a:rect r="r" b="b" t="t" l="l"/>
            <a:pathLst>
              <a:path h="5791488" w="15243353">
                <a:moveTo>
                  <a:pt x="0" y="0"/>
                </a:moveTo>
                <a:lnTo>
                  <a:pt x="15243353" y="0"/>
                </a:lnTo>
                <a:lnTo>
                  <a:pt x="15243353" y="5791488"/>
                </a:lnTo>
                <a:lnTo>
                  <a:pt x="0" y="5791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536" r="-6870" b="-326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8219" y="823692"/>
            <a:ext cx="7899128" cy="112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Tools of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21462" y="2082830"/>
            <a:ext cx="11399353" cy="9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1- Data Cleaning (Power Query)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4291" y="2953464"/>
            <a:ext cx="17579417" cy="118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5"/>
              </a:lnSpc>
              <a:spcBef>
                <a:spcPct val="0"/>
              </a:spcBef>
            </a:pPr>
            <a:r>
              <a:rPr lang="en-US" sz="3417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Removing nulls, duplicates, errors  - Deleting unnecessary columns   </a:t>
            </a:r>
          </a:p>
          <a:p>
            <a:pPr algn="l" marL="0" indent="0" lvl="0">
              <a:lnSpc>
                <a:spcPts val="4785"/>
              </a:lnSpc>
              <a:spcBef>
                <a:spcPct val="0"/>
              </a:spcBef>
            </a:pPr>
            <a:r>
              <a:rPr lang="en-US" sz="3417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3417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Editing dates and formatting</a:t>
            </a:r>
            <a:r>
              <a:rPr lang="en-US" sz="3417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-  </a:t>
            </a:r>
            <a:r>
              <a:rPr lang="en-US" sz="3417" strike="noStrike" u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Deleting missing 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6043" y="2735147"/>
            <a:ext cx="6800010" cy="5000807"/>
          </a:xfrm>
          <a:custGeom>
            <a:avLst/>
            <a:gdLst/>
            <a:ahLst/>
            <a:cxnLst/>
            <a:rect r="r" b="b" t="t" l="l"/>
            <a:pathLst>
              <a:path h="5000807" w="6800010">
                <a:moveTo>
                  <a:pt x="0" y="0"/>
                </a:moveTo>
                <a:lnTo>
                  <a:pt x="6800010" y="0"/>
                </a:lnTo>
                <a:lnTo>
                  <a:pt x="6800010" y="5000807"/>
                </a:lnTo>
                <a:lnTo>
                  <a:pt x="0" y="5000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99" r="-89793" b="-70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72071" y="2735147"/>
            <a:ext cx="6245106" cy="5000807"/>
          </a:xfrm>
          <a:custGeom>
            <a:avLst/>
            <a:gdLst/>
            <a:ahLst/>
            <a:cxnLst/>
            <a:rect r="r" b="b" t="t" l="l"/>
            <a:pathLst>
              <a:path h="5000807" w="6245106">
                <a:moveTo>
                  <a:pt x="0" y="0"/>
                </a:moveTo>
                <a:lnTo>
                  <a:pt x="6245105" y="0"/>
                </a:lnTo>
                <a:lnTo>
                  <a:pt x="6245105" y="5000807"/>
                </a:lnTo>
                <a:lnTo>
                  <a:pt x="0" y="5000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55" r="-133697" b="-1191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84807" y="4668809"/>
            <a:ext cx="6287263" cy="6134290"/>
          </a:xfrm>
          <a:custGeom>
            <a:avLst/>
            <a:gdLst/>
            <a:ahLst/>
            <a:cxnLst/>
            <a:rect r="r" b="b" t="t" l="l"/>
            <a:pathLst>
              <a:path h="6134290" w="6287263">
                <a:moveTo>
                  <a:pt x="0" y="0"/>
                </a:moveTo>
                <a:lnTo>
                  <a:pt x="6287264" y="0"/>
                </a:lnTo>
                <a:lnTo>
                  <a:pt x="6287264" y="6134290"/>
                </a:lnTo>
                <a:lnTo>
                  <a:pt x="0" y="6134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3" r="-108074" b="-18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4402" y="631095"/>
            <a:ext cx="12932072" cy="112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Tools of Analysis (Continued.)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02" y="1890233"/>
            <a:ext cx="14100478" cy="182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2-</a:t>
            </a:r>
            <a:r>
              <a:rPr lang="en-US" b="true" sz="6999" strike="noStrike" u="non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 (EDA) (Python)</a:t>
            </a:r>
          </a:p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326880" y="467115"/>
            <a:ext cx="3970645" cy="1123169"/>
          </a:xfrm>
          <a:custGeom>
            <a:avLst/>
            <a:gdLst/>
            <a:ahLst/>
            <a:cxnLst/>
            <a:rect r="r" b="b" t="t" l="l"/>
            <a:pathLst>
              <a:path h="1123169" w="3970645">
                <a:moveTo>
                  <a:pt x="0" y="0"/>
                </a:moveTo>
                <a:lnTo>
                  <a:pt x="3970645" y="0"/>
                </a:lnTo>
                <a:lnTo>
                  <a:pt x="3970645" y="1123170"/>
                </a:lnTo>
                <a:lnTo>
                  <a:pt x="0" y="1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99" t="-68087" r="0" b="-45721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40334" y="1684017"/>
            <a:ext cx="6918966" cy="691896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38671" y="2382354"/>
            <a:ext cx="5522291" cy="55222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356035" y="3164673"/>
            <a:ext cx="2204928" cy="220492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332393" y="4041345"/>
            <a:ext cx="4934849" cy="2485369"/>
          </a:xfrm>
          <a:custGeom>
            <a:avLst/>
            <a:gdLst/>
            <a:ahLst/>
            <a:cxnLst/>
            <a:rect r="r" b="b" t="t" l="l"/>
            <a:pathLst>
              <a:path h="2485369" w="4934849">
                <a:moveTo>
                  <a:pt x="0" y="0"/>
                </a:moveTo>
                <a:lnTo>
                  <a:pt x="4934849" y="0"/>
                </a:lnTo>
                <a:lnTo>
                  <a:pt x="4934849" y="2485370"/>
                </a:lnTo>
                <a:lnTo>
                  <a:pt x="0" y="2485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1272" y="3855549"/>
            <a:ext cx="10169062" cy="5777769"/>
          </a:xfrm>
          <a:custGeom>
            <a:avLst/>
            <a:gdLst/>
            <a:ahLst/>
            <a:cxnLst/>
            <a:rect r="r" b="b" t="t" l="l"/>
            <a:pathLst>
              <a:path h="5777769" w="10169062">
                <a:moveTo>
                  <a:pt x="0" y="0"/>
                </a:moveTo>
                <a:lnTo>
                  <a:pt x="10169062" y="0"/>
                </a:lnTo>
                <a:lnTo>
                  <a:pt x="10169062" y="5777769"/>
                </a:lnTo>
                <a:lnTo>
                  <a:pt x="0" y="5777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13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5132" y="1458928"/>
            <a:ext cx="10433540" cy="112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Tools of Analysis(Continued.)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132" y="2727591"/>
            <a:ext cx="9735203" cy="112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3- Data Modeling (Power BI)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317355" y="467115"/>
            <a:ext cx="3970645" cy="1123169"/>
          </a:xfrm>
          <a:custGeom>
            <a:avLst/>
            <a:gdLst/>
            <a:ahLst/>
            <a:cxnLst/>
            <a:rect r="r" b="b" t="t" l="l"/>
            <a:pathLst>
              <a:path h="1123169" w="3970645">
                <a:moveTo>
                  <a:pt x="0" y="0"/>
                </a:moveTo>
                <a:lnTo>
                  <a:pt x="3970645" y="0"/>
                </a:lnTo>
                <a:lnTo>
                  <a:pt x="3970645" y="1123170"/>
                </a:lnTo>
                <a:lnTo>
                  <a:pt x="0" y="1123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99" t="-68087" r="0" b="-4572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DAG6TCLaIXU</dc:identifier>
  <dcterms:modified xsi:type="dcterms:W3CDTF">2011-08-01T06:04:30Z</dcterms:modified>
  <cp:revision>1</cp:revision>
  <dc:title>Healthcare Data Analysis and Insights from Multisource Medical Records</dc:title>
</cp:coreProperties>
</file>